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Hanho" initials="KHH" lastIdx="2" clrIdx="0">
    <p:extLst>
      <p:ext uri="{19B8F6BF-5375-455C-9EA6-DF929625EA0E}">
        <p15:presenceInfo xmlns:p15="http://schemas.microsoft.com/office/powerpoint/2012/main" userId="Kang Han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50" d="100"/>
          <a:sy n="150" d="100"/>
        </p:scale>
        <p:origin x="-1746" y="-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6:25:35.356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6:25:35.356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28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92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8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341684" y="697989"/>
            <a:ext cx="11508393" cy="734930"/>
          </a:xfrm>
          <a:prstGeom prst="rect">
            <a:avLst/>
          </a:prstGeom>
        </p:spPr>
        <p:txBody>
          <a:bodyPr tIns="72000" bIns="72000"/>
          <a:lstStyle>
            <a:lvl1pPr marL="0" indent="0" algn="l" defTabSz="914228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4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102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01" y="551521"/>
            <a:ext cx="11589455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93477" y="71940"/>
            <a:ext cx="5902523" cy="428700"/>
          </a:xfrm>
          <a:prstGeom prst="rect">
            <a:avLst/>
          </a:prstGeom>
        </p:spPr>
        <p:txBody>
          <a:bodyPr/>
          <a:lstStyle>
            <a:lvl1pPr marL="0" indent="0" algn="l" defTabSz="914228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6238512" y="184948"/>
            <a:ext cx="5611567" cy="374625"/>
          </a:xfrm>
          <a:prstGeom prst="rect">
            <a:avLst/>
          </a:prstGeom>
        </p:spPr>
        <p:txBody>
          <a:bodyPr/>
          <a:lstStyle>
            <a:lvl1pPr marL="0" indent="0" algn="l" defTabSz="914228" rtl="0" eaLnBrk="1" fontAlgn="base" latinLnBrk="0" hangingPunct="1">
              <a:lnSpc>
                <a:spcPct val="100000"/>
              </a:lnSpc>
              <a:buFontTx/>
              <a:buNone/>
              <a:defRPr lang="ko-KR" altLang="en-US" sz="16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7397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14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7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4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3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8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6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6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960EE-34DC-4B5A-8D23-F986FD5B0B01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1AF14-2BC0-45F2-9B67-4C48AD0B8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54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8213"/>
          <a:stretch/>
        </p:blipFill>
        <p:spPr>
          <a:xfrm>
            <a:off x="1633356" y="1391663"/>
            <a:ext cx="8818922" cy="324036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28952" y="1388764"/>
            <a:ext cx="8823327" cy="3255750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147476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Overall Roof Design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17044"/>
          <a:stretch/>
        </p:blipFill>
        <p:spPr>
          <a:xfrm>
            <a:off x="8446327" y="3979904"/>
            <a:ext cx="2010356" cy="27504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7156"/>
          <a:stretch/>
        </p:blipFill>
        <p:spPr>
          <a:xfrm>
            <a:off x="1631504" y="4935246"/>
            <a:ext cx="6336704" cy="178562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자유형 9"/>
          <p:cNvSpPr/>
          <p:nvPr/>
        </p:nvSpPr>
        <p:spPr>
          <a:xfrm>
            <a:off x="2113059" y="5876014"/>
            <a:ext cx="5009322" cy="437322"/>
          </a:xfrm>
          <a:custGeom>
            <a:avLst/>
            <a:gdLst>
              <a:gd name="connsiteX0" fmla="*/ 0 w 5009322"/>
              <a:gd name="connsiteY0" fmla="*/ 206734 h 437322"/>
              <a:gd name="connsiteX1" fmla="*/ 0 w 5009322"/>
              <a:gd name="connsiteY1" fmla="*/ 437322 h 437322"/>
              <a:gd name="connsiteX2" fmla="*/ 5009322 w 5009322"/>
              <a:gd name="connsiteY2" fmla="*/ 437322 h 437322"/>
              <a:gd name="connsiteX3" fmla="*/ 5009322 w 5009322"/>
              <a:gd name="connsiteY3" fmla="*/ 222636 h 437322"/>
              <a:gd name="connsiteX4" fmla="*/ 2480807 w 5009322"/>
              <a:gd name="connsiteY4" fmla="*/ 0 h 437322"/>
              <a:gd name="connsiteX5" fmla="*/ 0 w 5009322"/>
              <a:gd name="connsiteY5" fmla="*/ 206734 h 43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9322" h="437322">
                <a:moveTo>
                  <a:pt x="0" y="206734"/>
                </a:moveTo>
                <a:lnTo>
                  <a:pt x="0" y="437322"/>
                </a:lnTo>
                <a:lnTo>
                  <a:pt x="5009322" y="437322"/>
                </a:lnTo>
                <a:lnTo>
                  <a:pt x="5009322" y="222636"/>
                </a:lnTo>
                <a:lnTo>
                  <a:pt x="2480807" y="0"/>
                </a:lnTo>
                <a:lnTo>
                  <a:pt x="0" y="206734"/>
                </a:lnTo>
                <a:close/>
              </a:path>
            </a:pathLst>
          </a:cu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95800" y="6003235"/>
            <a:ext cx="1046232" cy="23407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Roof Module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(Max. 3m height)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95800" y="6419851"/>
            <a:ext cx="1038200" cy="1177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Standard Module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2757116" y="2631882"/>
            <a:ext cx="2115047" cy="1844702"/>
          </a:xfrm>
          <a:custGeom>
            <a:avLst/>
            <a:gdLst>
              <a:gd name="connsiteX0" fmla="*/ 294198 w 2115047"/>
              <a:gd name="connsiteY0" fmla="*/ 0 h 1844702"/>
              <a:gd name="connsiteX1" fmla="*/ 0 w 2115047"/>
              <a:gd name="connsiteY1" fmla="*/ 87464 h 1844702"/>
              <a:gd name="connsiteX2" fmla="*/ 1860605 w 2115047"/>
              <a:gd name="connsiteY2" fmla="*/ 1844702 h 1844702"/>
              <a:gd name="connsiteX3" fmla="*/ 2115047 w 2115047"/>
              <a:gd name="connsiteY3" fmla="*/ 1757238 h 184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47" h="1844702">
                <a:moveTo>
                  <a:pt x="294198" y="0"/>
                </a:moveTo>
                <a:lnTo>
                  <a:pt x="0" y="87464"/>
                </a:lnTo>
                <a:lnTo>
                  <a:pt x="1860605" y="1844702"/>
                </a:lnTo>
                <a:lnTo>
                  <a:pt x="2115047" y="1757238"/>
                </a:lnTo>
              </a:path>
            </a:pathLst>
          </a:custGeom>
          <a:noFill/>
          <a:ln w="12700">
            <a:solidFill>
              <a:srgbClr val="FFFF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31505" y="4713852"/>
            <a:ext cx="171361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NP Cross Section (A-A’)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44476" y="3798224"/>
            <a:ext cx="178253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Sectional Planning (B-B’)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525586" y="4713851"/>
            <a:ext cx="509025" cy="13437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Duct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25586" y="4944771"/>
            <a:ext cx="509025" cy="113005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Cable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525586" y="5175690"/>
            <a:ext cx="509025" cy="11068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Pipe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525586" y="4295776"/>
            <a:ext cx="594750" cy="24323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Molten Salt Pipe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525586" y="5775158"/>
            <a:ext cx="537600" cy="130342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Access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31395" y="4356952"/>
            <a:ext cx="269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A’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35101" y="2708920"/>
            <a:ext cx="230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자유형 30"/>
          <p:cNvSpPr/>
          <p:nvPr/>
        </p:nvSpPr>
        <p:spPr>
          <a:xfrm rot="10800000">
            <a:off x="4943872" y="2636913"/>
            <a:ext cx="1054900" cy="920063"/>
          </a:xfrm>
          <a:custGeom>
            <a:avLst/>
            <a:gdLst>
              <a:gd name="connsiteX0" fmla="*/ 294198 w 2115047"/>
              <a:gd name="connsiteY0" fmla="*/ 0 h 1844702"/>
              <a:gd name="connsiteX1" fmla="*/ 0 w 2115047"/>
              <a:gd name="connsiteY1" fmla="*/ 87464 h 1844702"/>
              <a:gd name="connsiteX2" fmla="*/ 1860605 w 2115047"/>
              <a:gd name="connsiteY2" fmla="*/ 1844702 h 1844702"/>
              <a:gd name="connsiteX3" fmla="*/ 2115047 w 2115047"/>
              <a:gd name="connsiteY3" fmla="*/ 1757238 h 184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047" h="1844702">
                <a:moveTo>
                  <a:pt x="294198" y="0"/>
                </a:moveTo>
                <a:lnTo>
                  <a:pt x="0" y="87464"/>
                </a:lnTo>
                <a:lnTo>
                  <a:pt x="1860605" y="1844702"/>
                </a:lnTo>
                <a:lnTo>
                  <a:pt x="2115047" y="1757238"/>
                </a:lnTo>
              </a:path>
            </a:pathLst>
          </a:custGeom>
          <a:noFill/>
          <a:ln w="12700">
            <a:solidFill>
              <a:srgbClr val="FFFF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35892" y="3323401"/>
            <a:ext cx="269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820" y="2516466"/>
            <a:ext cx="269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B’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91705" y="5754966"/>
            <a:ext cx="8891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1:12 SLOPE</a:t>
            </a:r>
            <a:endParaRPr lang="ko-KR" altLang="en-US" sz="7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직각 삼각형 36"/>
          <p:cNvSpPr/>
          <p:nvPr/>
        </p:nvSpPr>
        <p:spPr>
          <a:xfrm flipV="1">
            <a:off x="3055660" y="5905501"/>
            <a:ext cx="642441" cy="45719"/>
          </a:xfrm>
          <a:prstGeom prst="rt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096000" y="5785446"/>
            <a:ext cx="8891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1:12 SLOPE</a:t>
            </a:r>
            <a:endParaRPr lang="ko-KR" altLang="en-US" sz="7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각 삼각형 39"/>
          <p:cNvSpPr/>
          <p:nvPr/>
        </p:nvSpPr>
        <p:spPr>
          <a:xfrm flipH="1" flipV="1">
            <a:off x="6159050" y="5951219"/>
            <a:ext cx="512973" cy="45719"/>
          </a:xfrm>
          <a:prstGeom prst="rt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091" y="1481527"/>
            <a:ext cx="3361899" cy="3366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Removable Cladding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79216"/>
            <a:ext cx="130003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Reference Details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704" t="1441" r="20817" b="29393"/>
          <a:stretch/>
        </p:blipFill>
        <p:spPr>
          <a:xfrm>
            <a:off x="1631504" y="1484784"/>
            <a:ext cx="5586620" cy="3528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35996" t="77302" r="43946" b="4590"/>
          <a:stretch/>
        </p:blipFill>
        <p:spPr>
          <a:xfrm>
            <a:off x="1666503" y="5013176"/>
            <a:ext cx="2550792" cy="16081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36864" y="2415680"/>
            <a:ext cx="3402037" cy="1337171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7232" t="29882" r="31786" b="21258"/>
          <a:stretch/>
        </p:blipFill>
        <p:spPr>
          <a:xfrm flipH="1">
            <a:off x="7481170" y="5178400"/>
            <a:ext cx="1275235" cy="12241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481169" y="1279216"/>
            <a:ext cx="137056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Concept Modeling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81170" y="4932385"/>
            <a:ext cx="87684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Lifting Lug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245998" y="2022470"/>
            <a:ext cx="360040" cy="3600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11" idx="4"/>
          </p:cNvCxnSpPr>
          <p:nvPr/>
        </p:nvCxnSpPr>
        <p:spPr>
          <a:xfrm>
            <a:off x="8426018" y="2382510"/>
            <a:ext cx="0" cy="27958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606039" y="2924942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Removable Area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3542" y="2847338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Removable Area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3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76087" y="2553385"/>
            <a:ext cx="83248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7. Steel module connection detail evaluation : by Jang and </a:t>
            </a:r>
            <a:r>
              <a:rPr lang="en-US" altLang="ko-KR" dirty="0" smtClean="0"/>
              <a:t>Kim</a:t>
            </a:r>
          </a:p>
          <a:p>
            <a:endParaRPr lang="en-US" altLang="ko-KR" dirty="0" smtClean="0"/>
          </a:p>
          <a:p>
            <a:r>
              <a:rPr lang="en-US" altLang="ko-KR" dirty="0"/>
              <a:t>9. Door, Window, Louver fixing method : by Kim and </a:t>
            </a:r>
            <a:r>
              <a:rPr lang="en-US" altLang="ko-KR" dirty="0" smtClean="0"/>
              <a:t>Jang</a:t>
            </a:r>
          </a:p>
          <a:p>
            <a:endParaRPr lang="en-US" altLang="ko-KR" dirty="0"/>
          </a:p>
          <a:p>
            <a:r>
              <a:rPr lang="en-US" altLang="ko-KR" dirty="0"/>
              <a:t>11. Panel fixing details : by Kim and </a:t>
            </a:r>
            <a:r>
              <a:rPr lang="en-US" altLang="ko-KR" dirty="0" smtClean="0"/>
              <a:t>Jang</a:t>
            </a:r>
          </a:p>
          <a:p>
            <a:endParaRPr lang="en-US" altLang="ko-KR" dirty="0"/>
          </a:p>
          <a:p>
            <a:r>
              <a:rPr lang="en-US" altLang="ko-KR" dirty="0"/>
              <a:t>12. Removable wall panel details : by Kang and Jang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43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Door, Window, Louver </a:t>
              </a:r>
              <a:r>
                <a:rPr lang="en-US" altLang="ko-KR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fixing Detail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79216"/>
            <a:ext cx="130003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Reference Details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81169" y="1279216"/>
            <a:ext cx="137056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Concept Modeling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493" y="1786351"/>
            <a:ext cx="3962488" cy="2800482"/>
          </a:xfrm>
          <a:prstGeom prst="rect">
            <a:avLst/>
          </a:prstGeom>
        </p:spPr>
      </p:pic>
      <p:pic>
        <p:nvPicPr>
          <p:cNvPr id="1026" name="Picture 2" descr="http://www.dailsteel.co.kr/theme/dail/images/sub/s3_7_big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1595311"/>
            <a:ext cx="4133190" cy="439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40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269945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for Turbine Hall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948" b="6294"/>
          <a:stretch/>
        </p:blipFill>
        <p:spPr>
          <a:xfrm>
            <a:off x="1661220" y="1388765"/>
            <a:ext cx="7427740" cy="27363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76" y="4389131"/>
            <a:ext cx="7460085" cy="2368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631505" y="4193814"/>
            <a:ext cx="252312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(Frame View)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614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145873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Removal Sequences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92" y="3182068"/>
            <a:ext cx="6105129" cy="15616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159"/>
          <a:stretch/>
        </p:blipFill>
        <p:spPr>
          <a:xfrm>
            <a:off x="2817144" y="1533686"/>
            <a:ext cx="6140127" cy="171140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321200" y="1683430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Sequence-1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53448" y="5496817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Removable Area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596" y="3301751"/>
            <a:ext cx="6143625" cy="145859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1893"/>
          <a:stretch/>
        </p:blipFill>
        <p:spPr>
          <a:xfrm>
            <a:off x="2871192" y="4982268"/>
            <a:ext cx="6038453" cy="147106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321200" y="3245251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Sequence-2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21200" y="5039734"/>
            <a:ext cx="988679" cy="15520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Sequence-3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4013795" y="5342309"/>
            <a:ext cx="3771900" cy="795933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321199" y="5496817"/>
            <a:ext cx="5093146" cy="45092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553448" y="5805106"/>
            <a:ext cx="1020663" cy="2599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Roof Opening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(16.5m x 11.0m)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6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atin typeface="+mn-ea"/>
                </a:rPr>
                <a:t>Roof Design Concept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14802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(ALT-1)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1448773"/>
            <a:ext cx="7488832" cy="2640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4437113"/>
            <a:ext cx="7488832" cy="2227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631505" y="4244388"/>
            <a:ext cx="216565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Removable Roof Panel (ALT-2)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77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6734"/>
          <a:stretch/>
        </p:blipFill>
        <p:spPr>
          <a:xfrm>
            <a:off x="2638065" y="1445005"/>
            <a:ext cx="7276776" cy="5294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Passive Firefighting Design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20573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Fire Separation for NP Building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2135560" y="2028821"/>
            <a:ext cx="1516212" cy="407519"/>
          </a:xfrm>
          <a:prstGeom prst="wedgeRectCallout">
            <a:avLst>
              <a:gd name="adj1" fmla="val 76926"/>
              <a:gd name="adj2" fmla="val 112795"/>
            </a:avLst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[Fire barrier between NP and AP]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Fire separation : 3 </a:t>
            </a:r>
            <a:r>
              <a:rPr lang="en-US" altLang="ko-KR" sz="700" dirty="0" err="1">
                <a:solidFill>
                  <a:schemeClr val="tx1"/>
                </a:solidFill>
              </a:rPr>
              <a:t>hrs</a:t>
            </a:r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Code : NFPA 804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60573" y="4997816"/>
            <a:ext cx="1008112" cy="360040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[ACU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1hrs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-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345" y="1410852"/>
            <a:ext cx="2539287" cy="617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7264629" y="3941746"/>
            <a:ext cx="1224136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[Laydown Storage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CSA N293-12, NBCC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84977" y="2509372"/>
            <a:ext cx="1296144" cy="208001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[Change &amp; Changeover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 (min. 1hr)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993319" y="2054852"/>
            <a:ext cx="129614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[Waste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CSA N293-12, NBCC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93696" y="2644340"/>
            <a:ext cx="966005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[Reactor EQ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-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51772" y="3682003"/>
            <a:ext cx="960100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[Electrical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NFPA 850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57527" y="3844931"/>
            <a:ext cx="93610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[AHU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1hr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-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37236" y="3003703"/>
            <a:ext cx="95898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[MCR]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3hrs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NFPA 804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608168" y="3290498"/>
            <a:ext cx="1116124" cy="32585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[Corridor (Access to SCA)]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Code : CSA N293-12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66409" y="3293476"/>
            <a:ext cx="945610" cy="207425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[Gas Extinguish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993319" y="2703556"/>
            <a:ext cx="1039456" cy="207425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tx1"/>
                </a:solidFill>
              </a:rPr>
              <a:t>[Decontamination Room]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Fire separation  : 2hrs</a:t>
            </a:r>
          </a:p>
        </p:txBody>
      </p:sp>
    </p:spTree>
    <p:extLst>
      <p:ext uri="{BB962C8B-B14F-4D97-AF65-F5344CB8AC3E}">
        <p14:creationId xmlns:p14="http://schemas.microsoft.com/office/powerpoint/2010/main" val="9997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8" y="1435211"/>
            <a:ext cx="5972100" cy="3909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1631505" y="1435211"/>
            <a:ext cx="5976664" cy="3909967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Passive Firefighting Design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40771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Requirements for Fire Separation 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5" y="1440344"/>
            <a:ext cx="2518191" cy="612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564420" y="5431819"/>
            <a:ext cx="9212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>
                <a:latin typeface=""/>
              </a:rPr>
              <a:t>Most conservative case(time) for each fire separation wall shall be adopted.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latin typeface=""/>
              </a:rPr>
              <a:t>For vertical continuity, all fire separation walls shall continue up through the ceiling and void space, so as to terminate tightly against the underside of the floor / ceiling assembly.  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"/>
              </a:rPr>
              <a:t>Penetration seal (around openings for duct, cable tray, or pipe), having fire resistance rating not less than required time for the separation wall, shall be provided.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5" y="2198129"/>
            <a:ext cx="2519161" cy="3147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9036381" y="4412396"/>
            <a:ext cx="576064" cy="1818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Corridor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24192" y="2636913"/>
            <a:ext cx="689642" cy="3770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Fire Barrier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(Up to Roof Level)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74042" y="3789040"/>
            <a:ext cx="802479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Partition wall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(Up to Ceiling Level)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3727450" y="2749550"/>
            <a:ext cx="806450" cy="552450"/>
          </a:xfrm>
          <a:custGeom>
            <a:avLst/>
            <a:gdLst>
              <a:gd name="connsiteX0" fmla="*/ 0 w 806450"/>
              <a:gd name="connsiteY0" fmla="*/ 393700 h 552450"/>
              <a:gd name="connsiteX1" fmla="*/ 152400 w 806450"/>
              <a:gd name="connsiteY1" fmla="*/ 552450 h 552450"/>
              <a:gd name="connsiteX2" fmla="*/ 806450 w 806450"/>
              <a:gd name="connsiteY2" fmla="*/ 120650 h 552450"/>
              <a:gd name="connsiteX3" fmla="*/ 692150 w 806450"/>
              <a:gd name="connsiteY3" fmla="*/ 0 h 552450"/>
              <a:gd name="connsiteX4" fmla="*/ 692150 w 806450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450" h="552450">
                <a:moveTo>
                  <a:pt x="0" y="393700"/>
                </a:moveTo>
                <a:lnTo>
                  <a:pt x="152400" y="552450"/>
                </a:lnTo>
                <a:lnTo>
                  <a:pt x="806450" y="120650"/>
                </a:lnTo>
                <a:lnTo>
                  <a:pt x="692150" y="0"/>
                </a:lnTo>
                <a:lnTo>
                  <a:pt x="692150" y="0"/>
                </a:lnTo>
              </a:path>
            </a:pathLst>
          </a:custGeom>
          <a:noFill/>
          <a:ln>
            <a:solidFill>
              <a:schemeClr val="bg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036381" y="2534494"/>
            <a:ext cx="576064" cy="1818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Roof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036381" y="3878114"/>
            <a:ext cx="576064" cy="1818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Ceiling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036381" y="3299247"/>
            <a:ext cx="576064" cy="2264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Void Space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5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Passive Firefighting Design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186987"/>
            <a:ext cx="250549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Sample Photo for Firestop Materials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64420" y="5431819"/>
            <a:ext cx="9212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"/>
              </a:rPr>
              <a:t>For vertical continuity, all fire separation walls shall continue up through the ceiling and void space, so as to terminate tightly against the underside of the floor / ceiling assembly.  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"/>
              </a:rPr>
              <a:t>Most conservative case(time) for each fire separation wall shall be adopted.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latin typeface=""/>
              </a:rPr>
              <a:t>Penetration seal (around openings for duct, cable tray, or pipe), having fire resistance rating not less than required time for the separation wall, shall be provided.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1651596"/>
            <a:ext cx="1981477" cy="1314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5" y="3011369"/>
            <a:ext cx="1981477" cy="1320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76" y="1651596"/>
            <a:ext cx="4030445" cy="2680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r="12434"/>
          <a:stretch/>
        </p:blipFill>
        <p:spPr>
          <a:xfrm>
            <a:off x="7725615" y="1651596"/>
            <a:ext cx="3122914" cy="2680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631505" y="1490494"/>
            <a:ext cx="10114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Low-density Silicon</a:t>
            </a:r>
            <a:endParaRPr lang="ko-KR" altLang="en-US" sz="9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505" y="4377560"/>
            <a:ext cx="10082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High-density Grout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4076" y="4377560"/>
            <a:ext cx="53219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RTV Foam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25615" y="4377560"/>
            <a:ext cx="83676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>
                <a:latin typeface="+mn-ea"/>
              </a:rPr>
              <a:t>Firestop Sealant</a:t>
            </a:r>
            <a:endParaRPr lang="ko-KR" altLang="en-US" sz="9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1504" y="5226807"/>
            <a:ext cx="234198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Requirements for Fire Separation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846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Drainage System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4" y="1251194"/>
            <a:ext cx="236923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Web opening for steel connection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327" r="5606"/>
          <a:stretch/>
        </p:blipFill>
        <p:spPr>
          <a:xfrm>
            <a:off x="5633673" y="5170427"/>
            <a:ext cx="4893176" cy="1280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19" y="1445133"/>
            <a:ext cx="4874631" cy="3352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337" y="3349384"/>
            <a:ext cx="3170276" cy="1374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05" y="1455682"/>
            <a:ext cx="3175109" cy="1613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자유형 10"/>
          <p:cNvSpPr/>
          <p:nvPr/>
        </p:nvSpPr>
        <p:spPr>
          <a:xfrm>
            <a:off x="10291764" y="6048376"/>
            <a:ext cx="204787" cy="327025"/>
          </a:xfrm>
          <a:custGeom>
            <a:avLst/>
            <a:gdLst>
              <a:gd name="connsiteX0" fmla="*/ 0 w 224444"/>
              <a:gd name="connsiteY0" fmla="*/ 0 h 332509"/>
              <a:gd name="connsiteX1" fmla="*/ 0 w 224444"/>
              <a:gd name="connsiteY1" fmla="*/ 332509 h 332509"/>
              <a:gd name="connsiteX2" fmla="*/ 224444 w 224444"/>
              <a:gd name="connsiteY2" fmla="*/ 332509 h 332509"/>
              <a:gd name="connsiteX3" fmla="*/ 224444 w 224444"/>
              <a:gd name="connsiteY3" fmla="*/ 16625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4" h="332509">
                <a:moveTo>
                  <a:pt x="0" y="0"/>
                </a:moveTo>
                <a:lnTo>
                  <a:pt x="0" y="332509"/>
                </a:lnTo>
                <a:lnTo>
                  <a:pt x="224444" y="332509"/>
                </a:lnTo>
                <a:lnTo>
                  <a:pt x="224444" y="16625"/>
                </a:lnTo>
              </a:path>
            </a:pathLst>
          </a:custGeom>
          <a:noFill/>
          <a:ln w="63500">
            <a:solidFill>
              <a:schemeClr val="accent1">
                <a:shade val="50000"/>
                <a:alpha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3359696" y="3478205"/>
            <a:ext cx="1512168" cy="519507"/>
          </a:xfrm>
          <a:prstGeom prst="wedgeRectCallout">
            <a:avLst>
              <a:gd name="adj1" fmla="val -50312"/>
              <a:gd name="adj2" fmla="val 101795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Web opening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For pipe connection between modules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6779134" y="3263804"/>
            <a:ext cx="1405098" cy="360280"/>
          </a:xfrm>
          <a:prstGeom prst="wedgeRectCallout">
            <a:avLst>
              <a:gd name="adj1" fmla="val 40036"/>
              <a:gd name="adj2" fmla="val -85913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Cast Iron Pipe with 1:100~500 Slope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t="18915" b="15174"/>
          <a:stretch/>
        </p:blipFill>
        <p:spPr>
          <a:xfrm>
            <a:off x="1631505" y="4922726"/>
            <a:ext cx="3175109" cy="1512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사각형 설명선 28"/>
          <p:cNvSpPr/>
          <p:nvPr/>
        </p:nvSpPr>
        <p:spPr>
          <a:xfrm>
            <a:off x="2783632" y="1549169"/>
            <a:ext cx="1512168" cy="519507"/>
          </a:xfrm>
          <a:prstGeom prst="wedgeRectCallout">
            <a:avLst>
              <a:gd name="adj1" fmla="val 42282"/>
              <a:gd name="adj2" fmla="val 110962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Web opening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For steel connection between modules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9840416" y="5768133"/>
            <a:ext cx="537486" cy="186042"/>
          </a:xfrm>
          <a:prstGeom prst="wedgeRectCallout">
            <a:avLst>
              <a:gd name="adj1" fmla="val 48928"/>
              <a:gd name="adj2" fmla="val 112034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Ditch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33674" y="1251194"/>
            <a:ext cx="20887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Isometric View for Drain Pipe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33673" y="4955999"/>
            <a:ext cx="10740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Section Detail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31504" y="3172206"/>
            <a:ext cx="236923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Web opening for pipe connection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1504" y="4761143"/>
            <a:ext cx="151804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Interconnection pipe</a:t>
            </a:r>
            <a:endParaRPr lang="ko-KR" altLang="en-US" sz="1050" b="1" dirty="0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855641" y="5605075"/>
            <a:ext cx="1017293" cy="205455"/>
          </a:xfrm>
          <a:prstGeom prst="line">
            <a:avLst/>
          </a:prstGeom>
          <a:ln w="152400">
            <a:solidFill>
              <a:srgbClr val="0070C0">
                <a:alpha val="6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56516" y="5719024"/>
            <a:ext cx="731072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90365" y="6097490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872933" y="5821198"/>
            <a:ext cx="919716" cy="166134"/>
          </a:xfrm>
          <a:prstGeom prst="line">
            <a:avLst/>
          </a:prstGeom>
          <a:ln w="152400"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35981" y="5359180"/>
            <a:ext cx="1250838" cy="247309"/>
          </a:xfrm>
          <a:prstGeom prst="line">
            <a:avLst/>
          </a:prstGeom>
          <a:ln w="152400">
            <a:solidFill>
              <a:schemeClr val="bg1">
                <a:lumMod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7053061" y="2528628"/>
            <a:ext cx="512445" cy="4945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8395599" y="3343980"/>
            <a:ext cx="512445" cy="4945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>
            <a:stCxn id="42" idx="3"/>
          </p:cNvCxnSpPr>
          <p:nvPr/>
        </p:nvCxnSpPr>
        <p:spPr>
          <a:xfrm flipH="1">
            <a:off x="4816504" y="2950761"/>
            <a:ext cx="2311603" cy="19710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44" idx="3"/>
          </p:cNvCxnSpPr>
          <p:nvPr/>
        </p:nvCxnSpPr>
        <p:spPr>
          <a:xfrm flipH="1">
            <a:off x="4816504" y="3766113"/>
            <a:ext cx="3654141" cy="11636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2142128" y="5122744"/>
            <a:ext cx="1347991" cy="375239"/>
          </a:xfrm>
          <a:prstGeom prst="wedgeRectCallout">
            <a:avLst>
              <a:gd name="adj1" fmla="val 39944"/>
              <a:gd name="adj2" fmla="val 86920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pipe to be installed at site.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7395875" y="6347015"/>
            <a:ext cx="1586200" cy="310961"/>
          </a:xfrm>
          <a:prstGeom prst="wedgeRectCallout">
            <a:avLst>
              <a:gd name="adj1" fmla="val -45038"/>
              <a:gd name="adj2" fmla="val -91970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Connected to Adjacent ditch in Turbine hall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863198" y="5347312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31063" y="5347312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697010" y="5347312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400256" y="2628105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696400" y="3468428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31063" y="1737620"/>
            <a:ext cx="761200" cy="2160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A1-15-01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0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1390755"/>
            <a:ext cx="5920371" cy="5076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3" name="내용 개체 틀 2"/>
          <p:cNvSpPr>
            <a:spLocks noGrp="1"/>
          </p:cNvSpPr>
          <p:nvPr>
            <p:ph sz="quarter" idx="13"/>
          </p:nvPr>
        </p:nvSpPr>
        <p:spPr>
          <a:xfrm>
            <a:off x="1300200" y="71940"/>
            <a:ext cx="4795800" cy="4287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</a:rPr>
              <a:t>MMR Modularization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631504" y="764703"/>
            <a:ext cx="8928992" cy="360001"/>
            <a:chOff x="504694" y="1127624"/>
            <a:chExt cx="8928203" cy="288001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04694" y="1127625"/>
              <a:ext cx="35996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4"/>
              <a:ext cx="8496203" cy="2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>
                <a:spcBef>
                  <a:spcPts val="300"/>
                </a:spcBef>
              </a:pP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n-ea"/>
                  <a:cs typeface="Tahoma" panose="020B0604030504040204" pitchFamily="34" charset="0"/>
                </a:rPr>
                <a:t>Canopy Fixing Detail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1505" y="1186987"/>
            <a:ext cx="13689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Door Frame Detail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75" y="1392656"/>
            <a:ext cx="2541166" cy="3078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7968208" y="4077072"/>
            <a:ext cx="576064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Indoor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2412186" y="2672099"/>
            <a:ext cx="1512168" cy="519507"/>
          </a:xfrm>
          <a:prstGeom prst="wedgeRectCallout">
            <a:avLst>
              <a:gd name="adj1" fmla="val 47779"/>
              <a:gd name="adj2" fmla="val 93361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Door Frame supporting the canopy as well as the door</a:t>
            </a:r>
            <a:endParaRPr lang="ko-KR" altLang="en-US" sz="10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059996" y="4794960"/>
            <a:ext cx="720080" cy="21821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Outdoor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14164" t="17519"/>
          <a:stretch/>
        </p:blipFill>
        <p:spPr>
          <a:xfrm>
            <a:off x="7735375" y="4869161"/>
            <a:ext cx="2541166" cy="1598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7735376" y="1186987"/>
            <a:ext cx="108523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Opposite Side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5375" y="4658211"/>
            <a:ext cx="130805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b="1" dirty="0">
                <a:latin typeface="+mn-ea"/>
              </a:rPr>
              <a:t>■ </a:t>
            </a:r>
            <a:r>
              <a:rPr lang="en-US" altLang="ko-KR" sz="1050" b="1" dirty="0">
                <a:latin typeface="+mn-ea"/>
              </a:rPr>
              <a:t>Example (Option)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60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672</Words>
  <Application>Microsoft Office PowerPoint</Application>
  <PresentationFormat>와이드스크린</PresentationFormat>
  <Paragraphs>157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현대하모니 L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HEC</dc:creator>
  <cp:lastModifiedBy>HEC</cp:lastModifiedBy>
  <cp:revision>3</cp:revision>
  <dcterms:created xsi:type="dcterms:W3CDTF">2022-11-14T07:43:34Z</dcterms:created>
  <dcterms:modified xsi:type="dcterms:W3CDTF">2022-11-14T08:14:54Z</dcterms:modified>
</cp:coreProperties>
</file>